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3" r:id="rId9"/>
    <p:sldId id="267" r:id="rId10"/>
    <p:sldId id="265" r:id="rId11"/>
    <p:sldId id="268" r:id="rId12"/>
    <p:sldId id="266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94647"/>
  </p:normalViewPr>
  <p:slideViewPr>
    <p:cSldViewPr snapToGrid="0" snapToObjects="1">
      <p:cViewPr varScale="1">
        <p:scale>
          <a:sx n="143" d="100"/>
          <a:sy n="143" d="100"/>
        </p:scale>
        <p:origin x="208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BF086-5BA0-4B4D-B21D-11ECB8F3B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C2320-0816-434B-82C9-D392DE7AD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99577-E8CF-2C4A-B045-CF4329CCC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8849-50FB-174F-94D1-C71959A41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EA77D-FB63-E24C-B513-CE6D9DF2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7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CAF79-BADB-BC41-9C6D-15B9A9092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C5A8A-0A01-4343-AFDE-85E8466B8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86583-8603-0F43-A098-7EA08A90D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3E24B-8D42-F447-9F35-1ADF726FE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44AB3-5099-C14E-9AF4-C8CB0D9D4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5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906C34-BA2F-2442-B9AD-B7A171B64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F8D89-0AE6-2C46-A50B-FD4BEA5DC6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618B-E446-924E-A146-2D56E278F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06EACF-6672-1641-99CC-D0915C6CB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D52FB-87E2-BB41-8860-853E50BA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57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27472-00EB-F848-ACC6-A9FDF144F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CE047-546B-7746-87F0-AABDB3370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740DD-B4B7-E548-AFAF-C24061536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F6091-C515-0E4D-A0C1-3FBF23626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82A4C-2F14-7741-A028-53BB1759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9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2B87D-2C56-C94F-8FB0-D73B64BF9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209A2-E77E-1246-8601-AD8CA4464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BB9A9-973E-DD4A-88C3-25C97259A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36E19-66C5-2B47-B0A0-EB85828EE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A7414-4891-F543-8A9B-D230BA044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68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78CF-C89A-454E-977A-8CA4F70D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84CF3-BD2E-3647-A02C-3F072BE7B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5BDDA-6AD3-674C-B411-7227BFAB9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53B4C-C179-034D-8886-29077EF06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AF3DBD-2D55-B848-A447-7C0975CA7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7F577-2CF7-D840-816B-05F080C8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0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00A63-81E7-A044-8A5E-72FD4F066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ED615-9707-A448-9016-E66262494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2ED46-B508-4241-95FE-50FD245E7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B86DA-0F27-CF4F-8B0B-6E1EF9F26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74C27-A4E3-BD44-83B8-607C13B829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6DD4B1-9AD6-D843-AE24-599DE941B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AE278-9C91-3E42-9FF4-7E1C405F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F4E351-BAC5-3948-A33F-31F604D03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8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EACF5-9776-3742-A2F2-4A107818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D0952-1627-CC4A-84BF-3F9F34DA4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57E41-AC52-7A4A-AD30-D9F348312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B5BDC-6B90-E041-9B65-01FEE035F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65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5C33F4-77B0-B049-B065-B967BB78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D9F50-0764-7B40-8E0D-922D94475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49D48-99A3-E145-9B19-DF5728A0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25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41200-F538-4042-BF39-EEEE30340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031C-7187-2B4F-8491-8AA28B016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EA87C-B855-154C-85D5-DFD596AAB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8E92B-A66C-5B40-8028-974E593AC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D92F5-A126-C34A-B585-574A5060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092E3-5E8F-4545-88E9-8CC41C44E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4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B02CF-4D5C-794C-B39B-A1C09179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445DE1-09FA-B340-BABA-50D549CD6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12E4AF-AF06-0B4F-9255-CEAE47D21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5D5AC2-1DC8-8945-BE2B-11FB1BBFD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6FD16-F4AC-414D-9268-07370A17A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5D901-C99C-C249-B3D4-41A276F8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79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DF9D07-E128-894D-B0C4-CFBF4571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7BAACF-EADC-C841-931E-60A6C24B0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EEC22-6292-044E-86FA-1E9A3BAF0F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AB441-FC57-B744-B83F-13C6894EBF09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8158F-B5B8-F44A-86CC-D0998FE51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767D5-1330-DB45-964E-C75347D53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02583-2BC1-4F41-B105-769C07BD0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7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498546-8FEE-7D43-B725-71C713B5C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Applied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B21B1-8DDD-5E4E-B771-B23B18B9A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Capstone Project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866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8F84-B4B3-074D-88A6-572968F7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3" y="96183"/>
            <a:ext cx="10515600" cy="477557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Expansion plans  - Brooklyn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EBE0ED-67C4-6A46-AFAE-947F445DEB73}"/>
              </a:ext>
            </a:extLst>
          </p:cNvPr>
          <p:cNvSpPr txBox="1"/>
          <p:nvPr/>
        </p:nvSpPr>
        <p:spPr>
          <a:xfrm>
            <a:off x="2690152" y="2811571"/>
            <a:ext cx="2307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</a:rPr>
              <a:t>Future Expansion area across the bridge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183C6F-0FA7-8044-B822-9FF6E8AE2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953" y="737581"/>
            <a:ext cx="4140200" cy="439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085DDB-E659-7041-A06A-A698FD4F8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876" y="832831"/>
            <a:ext cx="3987800" cy="42037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17AEBFA-ADB2-4241-8548-C139AD1C9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776" y="5295622"/>
            <a:ext cx="7534835" cy="14285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Run K-means to cluster the neighborhoods into 6 clusters</a:t>
            </a:r>
          </a:p>
          <a:p>
            <a:r>
              <a:rPr lang="en-US" dirty="0"/>
              <a:t>Cluster 1 has Chinese restaurants in common venues in multiple neighborhoods.  Perfect for the expansion plan in the cluster</a:t>
            </a:r>
          </a:p>
        </p:txBody>
      </p:sp>
    </p:spTree>
    <p:extLst>
      <p:ext uri="{BB962C8B-B14F-4D97-AF65-F5344CB8AC3E}">
        <p14:creationId xmlns:p14="http://schemas.microsoft.com/office/powerpoint/2010/main" val="913024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8F84-B4B3-074D-88A6-572968F73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53" y="96183"/>
            <a:ext cx="10515600" cy="477557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Expansion plans  - Brooklyn Cluster 1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B8D4E-E160-FE46-802C-004161621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06" y="728114"/>
            <a:ext cx="8389635" cy="6033703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48497D-8CA6-A742-AACE-D03E7564D5F3}"/>
              </a:ext>
            </a:extLst>
          </p:cNvPr>
          <p:cNvCxnSpPr/>
          <p:nvPr/>
        </p:nvCxnSpPr>
        <p:spPr>
          <a:xfrm flipV="1">
            <a:off x="3119718" y="1647264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245661-3B48-5642-94C8-A2ED3D205815}"/>
              </a:ext>
            </a:extLst>
          </p:cNvPr>
          <p:cNvCxnSpPr/>
          <p:nvPr/>
        </p:nvCxnSpPr>
        <p:spPr>
          <a:xfrm flipV="1">
            <a:off x="3119718" y="4038600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C434D0-72BA-A84A-8747-901C3E18AAA4}"/>
              </a:ext>
            </a:extLst>
          </p:cNvPr>
          <p:cNvCxnSpPr/>
          <p:nvPr/>
        </p:nvCxnSpPr>
        <p:spPr>
          <a:xfrm flipV="1">
            <a:off x="4742330" y="2339788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F03BE7-86FA-2743-81B0-79A3BA336170}"/>
              </a:ext>
            </a:extLst>
          </p:cNvPr>
          <p:cNvCxnSpPr/>
          <p:nvPr/>
        </p:nvCxnSpPr>
        <p:spPr>
          <a:xfrm flipV="1">
            <a:off x="4751295" y="2604247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962AB0-C6EF-2349-8D87-1E7ACB419B54}"/>
              </a:ext>
            </a:extLst>
          </p:cNvPr>
          <p:cNvCxnSpPr/>
          <p:nvPr/>
        </p:nvCxnSpPr>
        <p:spPr>
          <a:xfrm flipV="1">
            <a:off x="3119718" y="5916705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B41122-6AA2-214E-A8DF-B95464DD48DA}"/>
              </a:ext>
            </a:extLst>
          </p:cNvPr>
          <p:cNvCxnSpPr/>
          <p:nvPr/>
        </p:nvCxnSpPr>
        <p:spPr>
          <a:xfrm flipV="1">
            <a:off x="4742330" y="6122892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789399-F576-2948-8148-37D56F469268}"/>
              </a:ext>
            </a:extLst>
          </p:cNvPr>
          <p:cNvCxnSpPr/>
          <p:nvPr/>
        </p:nvCxnSpPr>
        <p:spPr>
          <a:xfrm flipV="1">
            <a:off x="4742330" y="6414245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7D9723-9488-9A44-889C-13EFC20E1D7B}"/>
              </a:ext>
            </a:extLst>
          </p:cNvPr>
          <p:cNvCxnSpPr/>
          <p:nvPr/>
        </p:nvCxnSpPr>
        <p:spPr>
          <a:xfrm flipV="1">
            <a:off x="6329083" y="1138517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9C5E85-E557-3A4A-A002-432522852938}"/>
              </a:ext>
            </a:extLst>
          </p:cNvPr>
          <p:cNvCxnSpPr/>
          <p:nvPr/>
        </p:nvCxnSpPr>
        <p:spPr>
          <a:xfrm flipV="1">
            <a:off x="6355977" y="1405217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BD17F5D-784B-0D41-9D5C-3B561FAC96D1}"/>
              </a:ext>
            </a:extLst>
          </p:cNvPr>
          <p:cNvCxnSpPr/>
          <p:nvPr/>
        </p:nvCxnSpPr>
        <p:spPr>
          <a:xfrm flipV="1">
            <a:off x="6315636" y="4715436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8ECB002-561B-1347-9CC0-25BAFE7C664F}"/>
              </a:ext>
            </a:extLst>
          </p:cNvPr>
          <p:cNvCxnSpPr/>
          <p:nvPr/>
        </p:nvCxnSpPr>
        <p:spPr>
          <a:xfrm flipV="1">
            <a:off x="7942730" y="3283323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1B9E04-B30E-E947-937D-2E21E884310F}"/>
              </a:ext>
            </a:extLst>
          </p:cNvPr>
          <p:cNvCxnSpPr/>
          <p:nvPr/>
        </p:nvCxnSpPr>
        <p:spPr>
          <a:xfrm flipV="1">
            <a:off x="7920318" y="1860042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0F8339-0E92-1540-82BA-43EC6AA10AB7}"/>
              </a:ext>
            </a:extLst>
          </p:cNvPr>
          <p:cNvCxnSpPr/>
          <p:nvPr/>
        </p:nvCxnSpPr>
        <p:spPr>
          <a:xfrm flipV="1">
            <a:off x="7947212" y="5625352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97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F757-FF0D-0847-B290-FF46517F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Expansion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55EE2-6F85-4D46-A804-4C834765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results it is clear that the distributor should setup office close to China town and Lower East side</a:t>
            </a:r>
          </a:p>
          <a:p>
            <a:r>
              <a:rPr lang="en-US" dirty="0"/>
              <a:t>This is based on popularity of Chinese restaurants in that cluster </a:t>
            </a:r>
          </a:p>
          <a:p>
            <a:r>
              <a:rPr lang="en-US" dirty="0"/>
              <a:t>As a immediate expansion they can look at midtown south (in the same cluster)</a:t>
            </a:r>
          </a:p>
          <a:p>
            <a:r>
              <a:rPr lang="en-US" dirty="0"/>
              <a:t>They can do future expansion to Brooklyn which is across the bridge on the other side</a:t>
            </a:r>
          </a:p>
        </p:txBody>
      </p:sp>
    </p:spTree>
    <p:extLst>
      <p:ext uri="{BB962C8B-B14F-4D97-AF65-F5344CB8AC3E}">
        <p14:creationId xmlns:p14="http://schemas.microsoft.com/office/powerpoint/2010/main" val="3027809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5BFEF-51DD-5E4E-8FE4-1A801D15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/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352E8-5FF5-2646-9DD6-A6A48B815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Four square data has limitation on the number of free API calls</a:t>
            </a:r>
          </a:p>
          <a:p>
            <a:pPr lvl="1"/>
            <a:r>
              <a:rPr lang="en-US" dirty="0"/>
              <a:t>Analyzed Brooklyn and other data from Four square over multiple days because of the above limitation.  </a:t>
            </a:r>
          </a:p>
          <a:p>
            <a:pPr lvl="1"/>
            <a:r>
              <a:rPr lang="en-US" dirty="0"/>
              <a:t>Use of paid account should be explored to get all the data in the same run.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8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B387-1D1B-584D-ADC1-15A468E6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35F00-6108-E841-9EE0-89EAE774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Recommendation for office location for a distributor of sea food to Chinese restaurants in New York (Manhattan)</a:t>
            </a:r>
          </a:p>
          <a:p>
            <a:endParaRPr lang="en-US" dirty="0"/>
          </a:p>
          <a:p>
            <a:r>
              <a:rPr lang="en-US" dirty="0"/>
              <a:t>Target Audience for this solution are Distributors of sea food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Constraints :</a:t>
            </a:r>
          </a:p>
          <a:p>
            <a:r>
              <a:rPr lang="en-US" dirty="0"/>
              <a:t>Distributor is selling perishable sea food</a:t>
            </a:r>
          </a:p>
          <a:p>
            <a:r>
              <a:rPr lang="en-US" dirty="0"/>
              <a:t>Wants to be close to his customers to deliver on an as needed basis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318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B387-1D1B-584D-ADC1-15A468E6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35F00-6108-E841-9EE0-89EAE774D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data from the internet which is readily available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from </a:t>
            </a:r>
            <a:r>
              <a:rPr lang="en-US" dirty="0" err="1"/>
              <a:t>geo.nyu.edu</a:t>
            </a:r>
            <a:endParaRPr lang="en-US" dirty="0"/>
          </a:p>
          <a:p>
            <a:pPr lvl="1"/>
            <a:r>
              <a:rPr lang="en-US" dirty="0"/>
              <a:t>Four square for restaurant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86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77A56-47D9-AA43-900D-D5041A93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61D9-50CD-6747-8F03-D92F829DC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 data from </a:t>
            </a:r>
            <a:r>
              <a:rPr lang="en-US" dirty="0" err="1"/>
              <a:t>geo.nyu.edu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Latitude and longitude data for 40 neighborhoods in Manhattan</a:t>
            </a:r>
          </a:p>
          <a:p>
            <a:pPr lvl="1"/>
            <a:r>
              <a:rPr lang="en-US" dirty="0"/>
              <a:t>This data is used to get the top food venue data from Foursquare</a:t>
            </a:r>
          </a:p>
          <a:p>
            <a:r>
              <a:rPr lang="en-US" dirty="0"/>
              <a:t>Foursquare Data</a:t>
            </a:r>
          </a:p>
          <a:p>
            <a:pPr lvl="1"/>
            <a:r>
              <a:rPr lang="en-US" dirty="0"/>
              <a:t>Explore API used with “section = food” filter to get data relevant for our business problem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33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F811B-83E9-D14C-84F4-E61A5F69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08E1-033F-DB48-BC22-1751D50A1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and classify the data into top common venues for every neighborhood</a:t>
            </a:r>
          </a:p>
          <a:p>
            <a:r>
              <a:rPr lang="en-US" dirty="0"/>
              <a:t>Use one hot encoding to encode the data so it can be clustered and analyzed</a:t>
            </a:r>
          </a:p>
        </p:txBody>
      </p:sp>
    </p:spTree>
    <p:extLst>
      <p:ext uri="{BB962C8B-B14F-4D97-AF65-F5344CB8AC3E}">
        <p14:creationId xmlns:p14="http://schemas.microsoft.com/office/powerpoint/2010/main" val="2361089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2EDA-E9B8-2048-B34A-CA5FB544A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3D198-2E6E-2F43-BBB3-C4D7B25F1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K-means to cluster the neighborhoods into 6 clusters</a:t>
            </a:r>
          </a:p>
          <a:p>
            <a:r>
              <a:rPr lang="en-US" dirty="0"/>
              <a:t>Various cluster numbers are used to do multiple runs to get to the optimal cluster number</a:t>
            </a:r>
          </a:p>
        </p:txBody>
      </p:sp>
    </p:spTree>
    <p:extLst>
      <p:ext uri="{BB962C8B-B14F-4D97-AF65-F5344CB8AC3E}">
        <p14:creationId xmlns:p14="http://schemas.microsoft.com/office/powerpoint/2010/main" val="493086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D0A4-155C-8C49-91B2-530B9C16A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23" y="0"/>
            <a:ext cx="3626224" cy="683466"/>
          </a:xfrm>
        </p:spPr>
        <p:txBody>
          <a:bodyPr>
            <a:normAutofit/>
          </a:bodyPr>
          <a:lstStyle/>
          <a:p>
            <a:r>
              <a:rPr lang="en-US" sz="2800" b="1" dirty="0"/>
              <a:t>Unanalyzed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B173E-08CB-9B4F-B03A-547A87284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76" y="640092"/>
            <a:ext cx="5092700" cy="4127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FDDD3-FCF5-E140-8374-1B6B7C309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82" y="640092"/>
            <a:ext cx="4536599" cy="41275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3285C2-68CF-D04B-8D99-BE2181D1FD3D}"/>
              </a:ext>
            </a:extLst>
          </p:cNvPr>
          <p:cNvSpPr txBox="1">
            <a:spLocks/>
          </p:cNvSpPr>
          <p:nvPr/>
        </p:nvSpPr>
        <p:spPr>
          <a:xfrm>
            <a:off x="5923979" y="-43374"/>
            <a:ext cx="4694602" cy="683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Clustered and Analyzed data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682C61-4839-5144-9A47-0DF3D42F4DA7}"/>
              </a:ext>
            </a:extLst>
          </p:cNvPr>
          <p:cNvSpPr/>
          <p:nvPr/>
        </p:nvSpPr>
        <p:spPr>
          <a:xfrm>
            <a:off x="6619867" y="3658430"/>
            <a:ext cx="412376" cy="376519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EE74C7-1EFE-884A-89BB-04C41D652904}"/>
              </a:ext>
            </a:extLst>
          </p:cNvPr>
          <p:cNvSpPr/>
          <p:nvPr/>
        </p:nvSpPr>
        <p:spPr>
          <a:xfrm>
            <a:off x="7168791" y="4212584"/>
            <a:ext cx="720150" cy="54945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6F25415-0781-7240-BEFC-9B43E941EC27}"/>
              </a:ext>
            </a:extLst>
          </p:cNvPr>
          <p:cNvSpPr/>
          <p:nvPr/>
        </p:nvSpPr>
        <p:spPr>
          <a:xfrm>
            <a:off x="6715305" y="2811400"/>
            <a:ext cx="281078" cy="246222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85E83-F00A-8E47-8E42-A15C77709173}"/>
              </a:ext>
            </a:extLst>
          </p:cNvPr>
          <p:cNvSpPr txBox="1"/>
          <p:nvPr/>
        </p:nvSpPr>
        <p:spPr>
          <a:xfrm>
            <a:off x="6790195" y="3537713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</a:rPr>
              <a:t>Set up office in this area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27954-1B4F-3F43-A269-7A86E68A5457}"/>
              </a:ext>
            </a:extLst>
          </p:cNvPr>
          <p:cNvSpPr txBox="1"/>
          <p:nvPr/>
        </p:nvSpPr>
        <p:spPr>
          <a:xfrm>
            <a:off x="7457848" y="4344063"/>
            <a:ext cx="2307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</a:rPr>
              <a:t>Future Expansion area across the bridge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6568B2-0FE0-8146-8913-5EF6AAFB9EC2}"/>
              </a:ext>
            </a:extLst>
          </p:cNvPr>
          <p:cNvSpPr txBox="1"/>
          <p:nvPr/>
        </p:nvSpPr>
        <p:spPr>
          <a:xfrm>
            <a:off x="6715305" y="2714425"/>
            <a:ext cx="24272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002060"/>
                </a:solidFill>
              </a:rPr>
              <a:t>Immediate Expansion area in same cluster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B032A-0890-874C-B135-80B42B533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" y="5407745"/>
            <a:ext cx="12141200" cy="495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B133B1-0A26-8746-B339-BDC89A9C4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82" y="4979095"/>
            <a:ext cx="11887200" cy="520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F1EDD6-D8ED-DE4F-B801-AA673EA5B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32" y="5805009"/>
            <a:ext cx="11874500" cy="406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5D86B8-D499-E44F-9AE0-39F0BE913F60}"/>
              </a:ext>
            </a:extLst>
          </p:cNvPr>
          <p:cNvCxnSpPr/>
          <p:nvPr/>
        </p:nvCxnSpPr>
        <p:spPr>
          <a:xfrm flipV="1">
            <a:off x="2662518" y="5716856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C75838-805A-0945-AAEF-8A873087187A}"/>
              </a:ext>
            </a:extLst>
          </p:cNvPr>
          <p:cNvCxnSpPr/>
          <p:nvPr/>
        </p:nvCxnSpPr>
        <p:spPr>
          <a:xfrm flipV="1">
            <a:off x="5441006" y="6062582"/>
            <a:ext cx="286870" cy="29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551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F757-FF0D-0847-B290-FF46517F6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55EE2-6F85-4D46-A804-4C834765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results it is clear that the distributor should setup office close to China town and Lower East side</a:t>
            </a:r>
          </a:p>
          <a:p>
            <a:r>
              <a:rPr lang="en-US" dirty="0"/>
              <a:t>This is based on popularity of Chinese restaurants in that cluster </a:t>
            </a:r>
          </a:p>
          <a:p>
            <a:r>
              <a:rPr lang="en-US" dirty="0"/>
              <a:t>As a immediate expansion they can look at midtown south (in the same cluster)</a:t>
            </a:r>
          </a:p>
          <a:p>
            <a:r>
              <a:rPr lang="en-US" dirty="0"/>
              <a:t>They can do future expansion to Brooklyn which is across the bridge on the other side</a:t>
            </a:r>
          </a:p>
        </p:txBody>
      </p:sp>
    </p:spTree>
    <p:extLst>
      <p:ext uri="{BB962C8B-B14F-4D97-AF65-F5344CB8AC3E}">
        <p14:creationId xmlns:p14="http://schemas.microsoft.com/office/powerpoint/2010/main" val="4012453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F757-FF0D-0847-B290-FF46517F6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73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Expansion plan for the business – </a:t>
            </a:r>
            <a:br>
              <a:rPr lang="en-US" b="1" dirty="0"/>
            </a:br>
            <a:r>
              <a:rPr lang="en-US" b="1" dirty="0"/>
              <a:t>Additional Analysis beyond the original Business problem</a:t>
            </a:r>
          </a:p>
        </p:txBody>
      </p:sp>
    </p:spTree>
    <p:extLst>
      <p:ext uri="{BB962C8B-B14F-4D97-AF65-F5344CB8AC3E}">
        <p14:creationId xmlns:p14="http://schemas.microsoft.com/office/powerpoint/2010/main" val="2314065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450</Words>
  <Application>Microsoft Macintosh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Applied Data Science</vt:lpstr>
      <vt:lpstr>Business Problem</vt:lpstr>
      <vt:lpstr>Data used</vt:lpstr>
      <vt:lpstr>Exploring the Data set</vt:lpstr>
      <vt:lpstr>Analyzing the data</vt:lpstr>
      <vt:lpstr>Clustering Neighborhoods</vt:lpstr>
      <vt:lpstr>Unanalyzed data</vt:lpstr>
      <vt:lpstr>Conclusion</vt:lpstr>
      <vt:lpstr>Expansion plan for the business –  Additional Analysis beyond the original Business problem</vt:lpstr>
      <vt:lpstr>Future Expansion plans  - Brooklyn</vt:lpstr>
      <vt:lpstr>Future Expansion plans  - Brooklyn Cluster 1 data</vt:lpstr>
      <vt:lpstr>Expansion Plan</vt:lpstr>
      <vt:lpstr>Assumptions / Limitations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Data Science</dc:title>
  <dc:creator>Murugan Sachithanandam</dc:creator>
  <cp:lastModifiedBy>Murugan Sachithanandam</cp:lastModifiedBy>
  <cp:revision>76</cp:revision>
  <dcterms:created xsi:type="dcterms:W3CDTF">2018-12-09T20:53:05Z</dcterms:created>
  <dcterms:modified xsi:type="dcterms:W3CDTF">2018-12-11T01:40:55Z</dcterms:modified>
</cp:coreProperties>
</file>